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1" r:id="rId7"/>
    <p:sldId id="263" r:id="rId8"/>
    <p:sldId id="288" r:id="rId9"/>
    <p:sldId id="289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A5100-7330-44C2-8065-22C97C76B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620388-38C4-47C2-B74E-5EA5AD285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C8B63E-DF43-4C92-B8C3-7740ED9E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9BE510-518E-4915-B093-CF19654E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5B0D37-2430-4D09-B672-EA9A1248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505124-0EC0-4E92-BA2A-3B0A862BC5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9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6F2EB-EE9A-4EF1-A44E-6BE3CAA5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7E6210-5522-4E89-8897-7D18152AB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DDF47B-43D8-4E6C-9DFC-D7F672DD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581BA-442B-4889-9523-A0EB279F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7CA827-C1B9-4DA0-8158-0887347E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53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952602-8A06-4D33-AF21-2D8C86C21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F98112-0ED1-464C-B364-981FC28B4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F1DBAE-FA9A-467D-9523-BAB7414C8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684D78-AB63-4AF1-8818-BE0C9997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B6B151-6E85-4B0B-B450-F8C8F29B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48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26936-D80E-469C-B117-58E2D86E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89F74-96F6-44C3-A2C0-5AE856B1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FB2ACC-7D72-4652-8292-9DFC5293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6567E6-64A5-4376-B422-907C0F20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EC7F25-F06E-4569-8AAA-6373B6A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79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08A27-7E46-4B45-B0EF-F0FDFD6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D84526-09B7-418F-A884-2E6E3A471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B7ED48-59AB-46E7-BFEE-268F02BF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C7054A-FD68-4C91-A175-B4F3207F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49E668-8A0B-461F-9EF8-613B229B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51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FA2CC-67AD-4DC8-A600-DB25C14A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B7A4C2-90FE-4527-BB34-14FC1BBC5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6DC352-A720-468A-A328-733766101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6C33B8-3A9B-41FC-8A2E-7C392FF5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5003D4-0468-4363-A264-3D0A8A7A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CA7C31-35CE-4C3D-BD9B-0F43BF9C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64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E32B8-FF51-43F7-BE93-A6D58A10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5C13B4-058A-4587-BCAE-06C255B7B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05450B-56D3-4C98-BCB9-15FF5B75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ACA77A7-89BA-41E6-A62D-3E30DE14D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35E7C92-46AF-40FB-B774-727EE6F1F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97889A-243D-464F-AAA8-3A51EC56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278677-A542-4954-B057-A965C746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FBD7CDD-D1C8-4521-8FDD-8D4D3FCF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9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C2114-F04F-4412-88EE-EDEBB32C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48F300-C9B1-41C8-BEA9-9C60DCB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56661D-143F-47CD-BB92-1FB53DB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25F060-8500-4CB3-B52A-F6DE17FF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35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E385ED-0A8B-47E3-9B0B-AD19F92C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0BCBC3-0B3B-4B1C-9713-3B1F42C4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318E5D-6928-47E6-AA27-B09A1773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03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EB330-96FB-402D-975C-AEAD02E0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A938C7-CC6C-46B2-921A-CADAF7783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24716E-C93B-4731-AFF4-7A67A8519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550F49-842F-4027-B32B-F854197E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048488-AD46-48D9-BFEF-81CB1238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E3D751-057B-42CC-A414-BDB80753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4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5BB3B-78C9-4083-84A0-56DB3122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AFB5FB-90D0-412E-A373-2A9CCFF35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1DE59-920C-4D1C-9F91-85B8E8C64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47D383-6F62-43DA-A447-A4193B22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B8551D-E988-4A6D-BF33-9C3C6F0C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3CCEFB-F199-4AC1-9128-DA2A64ED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17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A4E67-4E31-4D7F-B299-62E94E58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9EE7AC-EED0-438C-95E2-50050F615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561555-8AEB-4217-B79C-464F0EC59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CABFC-5BFB-4AFE-B711-D3051387ACB4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04DB2-8095-4FFE-BB07-1E466B359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DC057B-EE56-4A66-9BC9-D0C1836D2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B9463-D7FA-411A-A3DF-6DA449D4167D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50C520-E4B4-4144-8B7B-9484EF913A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7" t="21111"/>
          <a:stretch/>
        </p:blipFill>
        <p:spPr>
          <a:xfrm>
            <a:off x="0" y="0"/>
            <a:ext cx="4038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E15201-A60E-4E6F-8FC0-CDF1B90A73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0" t="21111"/>
          <a:stretch/>
        </p:blipFill>
        <p:spPr>
          <a:xfrm>
            <a:off x="3450772" y="0"/>
            <a:ext cx="874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4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37251-864D-4573-AA34-5614E0427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64" y="3329758"/>
            <a:ext cx="11400183" cy="1540564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/>
          <a:p>
            <a:r>
              <a:rPr lang="ru-RU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Разработка информационной системы для проката автомобилей</a:t>
            </a:r>
            <a:endParaRPr lang="ru-RU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0136525-2937-4197-9697-178720952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052445"/>
              </p:ext>
            </p:extLst>
          </p:nvPr>
        </p:nvGraphicFramePr>
        <p:xfrm>
          <a:off x="409302" y="548639"/>
          <a:ext cx="11555045" cy="2132099"/>
        </p:xfrm>
        <a:graphic>
          <a:graphicData uri="http://schemas.openxmlformats.org/drawingml/2006/table">
            <a:tbl>
              <a:tblPr/>
              <a:tblGrid>
                <a:gridCol w="11555045">
                  <a:extLst>
                    <a:ext uri="{9D8B030D-6E8A-4147-A177-3AD203B41FA5}">
                      <a16:colId xmlns:a16="http://schemas.microsoft.com/office/drawing/2014/main" val="1893832969"/>
                    </a:ext>
                  </a:extLst>
                </a:gridCol>
              </a:tblGrid>
              <a:tr h="29368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cap="none" spc="50" dirty="0" smtClean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+mn-lt"/>
                        </a:rPr>
                        <a:t>МИНИСТЕРСТВО ОБРАЗОВАНИЯ И НАУКИ РОССИЙСКОЙ ФЕДЕРАЦИИ</a:t>
                      </a:r>
                      <a:endParaRPr lang="ru-RU" sz="1600" b="1" cap="none" spc="50" dirty="0">
                        <a:ln w="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8512" marR="88512" marT="59008" marB="590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881847"/>
                  </a:ext>
                </a:extLst>
              </a:tr>
              <a:tr h="17702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cap="none" spc="50" dirty="0" smtClean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+mn-lt"/>
                        </a:rPr>
                        <a:t>ФЕДЕРАЛЬНОЕ ГОСУДАРСТВЕННОЕ БЮДЖЕТНОЕ</a:t>
                      </a:r>
                      <a:r>
                        <a:rPr lang="ru-RU" sz="1600" b="1" cap="none" spc="50" baseline="0" dirty="0" smtClean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+mn-lt"/>
                        </a:rPr>
                        <a:t> ОБРАЗОВАТЕЛЬНОЕ УЧРЕЖДЕНИЕ</a:t>
                      </a:r>
                      <a:r>
                        <a:rPr lang="ru-RU" sz="1600" b="1" i="0" u="none" strike="noStrike" cap="none" spc="50" dirty="0" smtClean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1" i="0" u="none" strike="noStrike" cap="none" spc="50" dirty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ВЫСШЕГО ОБРАЗОВАНИЯ «МОСКОВСКИЙ ГОСУДАРСТВЕННЫЙ УНИВЕРСИТЕТ ТЕХНОЛОГИЙ И УПРАВЛЕНИЯ ИМЕНИ К.Г. РАЗУМОВСКОГО (ПЕРВЫЙ КАЗАЧИЙ</a:t>
                      </a:r>
                      <a:r>
                        <a:rPr lang="en-US" sz="1600" b="1" i="0" u="none" strike="noStrike" cap="none" spc="50" dirty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1" i="0" u="none" strike="noStrike" cap="none" spc="50" dirty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УНИВЕРСИТЕТ)»</a:t>
                      </a:r>
                      <a:endParaRPr lang="ru-RU" sz="1600" b="1" cap="none" spc="50" dirty="0">
                        <a:ln w="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cap="none" spc="50" dirty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(ФГБОУ ВО «МГУТУ ИМ. К.Г. РАЗУМОВСКОГО (ПКУ)»)</a:t>
                      </a:r>
                      <a:endParaRPr lang="en-US" sz="1600" b="1" i="0" u="none" strike="noStrike" cap="none" spc="50" dirty="0">
                        <a:ln w="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0" u="none" strike="noStrike" cap="none" spc="50" dirty="0">
                        <a:ln w="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i="0" u="none" strike="noStrike" cap="none" spc="50" dirty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+mn-lt"/>
                          <a:cs typeface="Times New Roman" panose="02020603050405020304" pitchFamily="18" charset="0"/>
                        </a:rPr>
                        <a:t>УНИВЕРСИТЕТСКИЙ КОЛЛЕДЖ ИНФОРМАЦИОННЫХ ТЕХНОЛОГИЙ</a:t>
                      </a:r>
                      <a:endParaRPr lang="ru-RU" sz="1600" b="1" cap="none" spc="50" dirty="0">
                        <a:ln w="0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8512" marR="88512" marT="59008" marB="590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83216"/>
                  </a:ext>
                </a:extLst>
              </a:tr>
            </a:tbl>
          </a:graphicData>
        </a:graphic>
      </p:graphicFrame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7637251-864D-4573-AA34-5614E0427BA7}"/>
              </a:ext>
            </a:extLst>
          </p:cNvPr>
          <p:cNvSpPr txBox="1">
            <a:spLocks/>
          </p:cNvSpPr>
          <p:nvPr/>
        </p:nvSpPr>
        <p:spPr>
          <a:xfrm>
            <a:off x="9049407" y="5665076"/>
            <a:ext cx="3046321" cy="10636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Выполнил студент 3 курса группы ПКС-303 Разухин М.Н</a:t>
            </a:r>
            <a:r>
              <a:rPr lang="ru-RU" sz="2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.</a:t>
            </a:r>
            <a:endParaRPr lang="ru-RU" sz="2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464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Функции приложения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08396" y="1763205"/>
            <a:ext cx="1096212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Приложение имеет такие функции как</a:t>
            </a: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Выбор автомобилей по критериям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Возможность выбора автомобиля на карте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Выбор времени продолжительности аренды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Аренда автомобиля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Поддержка базы данных в актуальном состоянии</a:t>
            </a:r>
            <a:endParaRPr lang="ru-RU" sz="60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421160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Вход в систему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71" y="1697032"/>
            <a:ext cx="3581400" cy="48863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1697032"/>
            <a:ext cx="35814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3047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Ввод данных о водительском удостоверении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70" y="1857828"/>
            <a:ext cx="3192143" cy="45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4015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Поиск автомобиля по критериям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9" y="1933111"/>
            <a:ext cx="7711848" cy="45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12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5" y="0"/>
            <a:ext cx="9840686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Выбор автомобиля на карте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85" y="1722442"/>
            <a:ext cx="7649029" cy="45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415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43" y="101600"/>
            <a:ext cx="9811658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Аренда автомобиля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71" y="1657123"/>
            <a:ext cx="6102228" cy="47101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640" y="1657123"/>
            <a:ext cx="2638588" cy="496638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7382019" y="3454401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7030A0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6072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371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/>
                <a:solidFill>
                  <a:schemeClr val="bg1">
                    <a:alpha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Внесение информации об аварии</a:t>
            </a:r>
            <a:endParaRPr lang="ru-RU" sz="4800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72" y="1683658"/>
            <a:ext cx="3370292" cy="45839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15" y="3342198"/>
            <a:ext cx="1495425" cy="1266825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>
            <a:off x="6183085" y="3569210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7030A0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97546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743" y="0"/>
            <a:ext cx="9913257" cy="1291771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Завершение поездки досрочно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73" y="1113858"/>
            <a:ext cx="2785101" cy="52421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57" y="1469683"/>
            <a:ext cx="3581400" cy="48863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8" y="3279432"/>
            <a:ext cx="3381375" cy="1266825"/>
          </a:xfrm>
          <a:prstGeom prst="rect">
            <a:avLst/>
          </a:prstGeom>
        </p:spPr>
      </p:pic>
      <p:sp>
        <p:nvSpPr>
          <p:cNvPr id="9" name="Стрелка вправо 8"/>
          <p:cNvSpPr/>
          <p:nvPr/>
        </p:nvSpPr>
        <p:spPr>
          <a:xfrm rot="19228415">
            <a:off x="3937040" y="4808965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7030A0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rot="20192072">
            <a:off x="6964206" y="2277729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7030A0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01657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Вход в систему в качестве администратора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77" y="1944914"/>
            <a:ext cx="3031707" cy="41363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92" y="1944914"/>
            <a:ext cx="2724150" cy="17430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865" y="4013086"/>
            <a:ext cx="7962900" cy="2600325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20700000">
            <a:off x="4434543" y="2635721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2700000">
            <a:off x="8941938" y="2761638"/>
            <a:ext cx="1117600" cy="812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9000">
                <a:srgbClr val="00B0F0"/>
              </a:gs>
              <a:gs pos="73000">
                <a:srgbClr val="0070C0"/>
              </a:gs>
              <a:gs pos="100000">
                <a:srgbClr val="003FBC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136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57" y="1724629"/>
            <a:ext cx="6927850" cy="383683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480500" y="5802780"/>
            <a:ext cx="6007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Таблица «Пользователи»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10702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285018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Задачи проекта</a:t>
            </a:r>
            <a:endParaRPr lang="ru-RU" sz="48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001982" y="2620928"/>
            <a:ext cx="890847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Главной задачей проекта является </a:t>
            </a:r>
            <a:r>
              <a:rPr lang="ru-RU" sz="4400" b="1" spc="5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</a:t>
            </a:r>
            <a:r>
              <a:rPr lang="ru-RU" sz="44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азработка </a:t>
            </a:r>
            <a:r>
              <a:rPr lang="ru-RU" sz="4400" b="1" spc="5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информационной системы для проката автомобилей.</a:t>
            </a:r>
            <a:endParaRPr lang="ru-RU" sz="6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689184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42935" y="5756659"/>
            <a:ext cx="8525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Таблица «Водительские удостоверения»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10" y="1717625"/>
            <a:ext cx="6894411" cy="38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808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38202" y="5728674"/>
            <a:ext cx="10759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Таблица «Категории водительских удостоверений»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32" y="1770815"/>
            <a:ext cx="6925931" cy="38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5007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827663" y="5816355"/>
            <a:ext cx="8634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Таблица «Классы т</a:t>
            </a:r>
            <a:r>
              <a:rPr lang="ru-RU" sz="3600" b="1" spc="5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</a:t>
            </a:r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анспортных средств»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00" y="1535330"/>
            <a:ext cx="7351127" cy="40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05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45308" y="5784475"/>
            <a:ext cx="7301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Таблица «Транспортные средства»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84" y="1753044"/>
            <a:ext cx="6541870" cy="385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2597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74119" y="5447846"/>
            <a:ext cx="9768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Таблица «Свидетельства регистрации транспортных средств»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1698772"/>
            <a:ext cx="6384925" cy="376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0187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36100" y="5617098"/>
            <a:ext cx="9761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Таблица «Координаты транспортных средств»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18" y="1698171"/>
            <a:ext cx="6792173" cy="37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235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35992" y="5625174"/>
            <a:ext cx="7677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Таблица «Типы аварийных случаев»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76" y="1698171"/>
            <a:ext cx="6792173" cy="37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0830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23967" y="5659140"/>
            <a:ext cx="6424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Таблица «Аварийные случаи»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28" y="1668801"/>
            <a:ext cx="8960304" cy="38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87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Поддержка базы данных в актуальном состоянии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87491" y="5585567"/>
            <a:ext cx="4162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Таблица «Аренды»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8" y="1741715"/>
            <a:ext cx="8619059" cy="36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545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34593" y="5680161"/>
            <a:ext cx="1013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Представление «Информация о пользователях»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851" y="1741714"/>
            <a:ext cx="6946460" cy="368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122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285018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Задачи проекта</a:t>
            </a:r>
            <a:endParaRPr lang="ru-RU" sz="48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80654" y="1911854"/>
            <a:ext cx="111113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Задача была разбита на несколько частей</a:t>
            </a: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Анализ предметной области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Проектирование логической модели базы данных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Реализация физической модели базы данных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клиент-приложения</a:t>
            </a:r>
            <a:endParaRPr lang="ru-RU" sz="60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557075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848833" y="5334865"/>
            <a:ext cx="88457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Представление «Информация о текущих категориях водительских удостоверений»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0" y="1742220"/>
            <a:ext cx="6972895" cy="3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057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025687" y="5699569"/>
            <a:ext cx="8825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Представление «Информация о арендах»</a:t>
            </a:r>
            <a:endParaRPr lang="ru-RU" sz="36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489" y="1705183"/>
            <a:ext cx="6801835" cy="38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3820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Просмотр дополнительной информации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21733" y="5534560"/>
            <a:ext cx="97581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Представление «Информация о транспортных средствах»</a:t>
            </a:r>
            <a:endParaRPr lang="ru-RU" sz="54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16" y="1792889"/>
            <a:ext cx="7483341" cy="37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53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Заключение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82269" y="2245449"/>
            <a:ext cx="105597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Исходя из выше представленной информации о информационной системе, можно сделать вывод что, система полностью решает поставленную главную задачу курсового </a:t>
            </a: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проекта</a:t>
            </a:r>
            <a:r>
              <a:rPr lang="en-US" sz="4000" b="1" spc="5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 курсовой проект можно считать выполненным.</a:t>
            </a:r>
            <a:endParaRPr lang="ru-RU" sz="60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10448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285018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Анализ предметной области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97182" y="2327491"/>
            <a:ext cx="951807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Был проведён тщательный анализ предметной области касающейся проката автомобилей, а также были проанализированы подобные информационные системы</a:t>
            </a:r>
            <a:endParaRPr lang="ru-RU" sz="60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21636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10" y="18255"/>
            <a:ext cx="8764026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Проектирование логической модели </a:t>
            </a:r>
            <a:r>
              <a:rPr lang="ru-RU" sz="4800" b="1" spc="5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б</a:t>
            </a:r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азы данных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04456" y="2618437"/>
            <a:ext cx="518613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 ходе выполнения проекта была спроектирована данная логическая модель базы данных</a:t>
            </a:r>
            <a:endParaRPr lang="ru-RU" sz="60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792" y="2618437"/>
            <a:ext cx="5434944" cy="35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5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Архитектура информационной системы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28275" y="1942110"/>
            <a:ext cx="48157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Для выполнения задачи проекта была выбрана клиент-серверная архитектура взаимодействия с базой данных</a:t>
            </a:r>
            <a:endParaRPr lang="ru-RU" sz="60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770" y="2641600"/>
            <a:ext cx="5986288" cy="26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3268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28275" y="1942110"/>
            <a:ext cx="109185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Для разработки информационной системы использовались</a:t>
            </a: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ER ASSISTANT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СУБД </a:t>
            </a: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MSSQL SERVER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MicroSoft Visual Studio 2022</a:t>
            </a:r>
            <a:endParaRPr lang="ru-RU" sz="4000" b="1" spc="5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398" y="2872017"/>
            <a:ext cx="1203823" cy="12038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Средства разработки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949" y="4105228"/>
            <a:ext cx="1586164" cy="17539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951" y="2760472"/>
            <a:ext cx="1688010" cy="12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088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0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Средства разработки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28275" y="1942110"/>
            <a:ext cx="109185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Для разработки информационной системы </a:t>
            </a: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использовались</a:t>
            </a: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  <a:endParaRPr lang="ru-RU" sz="4000" b="1" spc="5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Язык запросов </a:t>
            </a: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SQL</a:t>
            </a:r>
            <a:endParaRPr lang="ru-RU" sz="4000" b="1" spc="5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Язык программирования </a:t>
            </a: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C#</a:t>
            </a:r>
            <a:endParaRPr lang="ru-RU" sz="4000" b="1" spc="5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Платформа </a:t>
            </a:r>
            <a:r>
              <a:rPr lang="en-US" sz="4000" b="1" spc="5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.Net</a:t>
            </a:r>
            <a:endParaRPr lang="ru-RU" sz="40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spc="5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М</a:t>
            </a: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одуль </a:t>
            </a: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Entity Framework</a:t>
            </a:r>
            <a:endParaRPr lang="en-US" sz="400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50" name="Picture 2" descr="https://pixhost.icu/avaxhome/2c/18/0059182c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625" y="2740185"/>
            <a:ext cx="1133061" cy="11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6.f-cdn.com/contestentries/1967233/16513535/60f01ca064940_thumb900.jp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0222" r="77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37" r="22163"/>
          <a:stretch/>
        </p:blipFill>
        <p:spPr bwMode="auto">
          <a:xfrm>
            <a:off x="10009198" y="3499280"/>
            <a:ext cx="1268585" cy="12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rozblog.ru/wp-content/uploads/4/7/3/47300b763fcf79bb53e14b9390b0687e.png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5" b="20948"/>
          <a:stretch/>
        </p:blipFill>
        <p:spPr bwMode="auto">
          <a:xfrm>
            <a:off x="8351488" y="4084914"/>
            <a:ext cx="1434112" cy="79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i.ytimg.com/vi/25_6mdDXYGI/maxresdefault.jp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182" y="4965521"/>
            <a:ext cx="1308355" cy="73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119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485C2-C306-45A8-A16C-848921F5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080" y="19878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Выбор способа взаимодействия с базой данных</a:t>
            </a:r>
            <a:endParaRPr lang="ru-RU" sz="4800" b="1" spc="5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29492" y="2160771"/>
            <a:ext cx="109185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Для взаимодействия с базой данных был выбран модуль </a:t>
            </a: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Entity </a:t>
            </a:r>
            <a:r>
              <a:rPr lang="en-US" sz="4000" b="1" spc="5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Framework </a:t>
            </a: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по нескольким причинам</a:t>
            </a:r>
            <a:r>
              <a:rPr lang="en-US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endParaRPr lang="en-US" sz="4000" b="1" spc="5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spc="5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У</a:t>
            </a: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скоряет </a:t>
            </a:r>
            <a:r>
              <a:rPr lang="ru-RU" sz="4000" b="1" spc="5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разработку приложений связанных с базами </a:t>
            </a: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данных</a:t>
            </a:r>
            <a:endParaRPr lang="en-US" sz="4000" b="1" spc="5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Упрощает </a:t>
            </a:r>
            <a:r>
              <a:rPr lang="ru-RU" sz="4000" b="1" spc="5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написание кода разработчику.</a:t>
            </a:r>
          </a:p>
        </p:txBody>
      </p:sp>
    </p:spTree>
    <p:extLst>
      <p:ext uri="{BB962C8B-B14F-4D97-AF65-F5344CB8AC3E}">
        <p14:creationId xmlns:p14="http://schemas.microsoft.com/office/powerpoint/2010/main" val="344923329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463</Words>
  <Application>Microsoft Office PowerPoint</Application>
  <PresentationFormat>Широкоэкранный</PresentationFormat>
  <Paragraphs>81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Тема Office</vt:lpstr>
      <vt:lpstr>Разработка информационной системы для проката автомобилей</vt:lpstr>
      <vt:lpstr>Задачи проекта</vt:lpstr>
      <vt:lpstr>Задачи проекта</vt:lpstr>
      <vt:lpstr>Анализ предметной области</vt:lpstr>
      <vt:lpstr>Проектирование логической модели базы данных</vt:lpstr>
      <vt:lpstr>Архитектура информационной системы</vt:lpstr>
      <vt:lpstr>Средства разработки</vt:lpstr>
      <vt:lpstr>Средства разработки</vt:lpstr>
      <vt:lpstr>Выбор способа взаимодействия с базой данных</vt:lpstr>
      <vt:lpstr>Функции приложения</vt:lpstr>
      <vt:lpstr>Вход в систему</vt:lpstr>
      <vt:lpstr>Ввод данных о водительском удостоверении</vt:lpstr>
      <vt:lpstr>Поиск автомобиля по критериям</vt:lpstr>
      <vt:lpstr>Выбор автомобиля на карте</vt:lpstr>
      <vt:lpstr>Аренда автомобиля</vt:lpstr>
      <vt:lpstr>Внесение информации об аварии</vt:lpstr>
      <vt:lpstr>Завершение поездки досрочно</vt:lpstr>
      <vt:lpstr>Вход в систему в качестве администратора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Поддержка базы данных в актуальном состоянии</vt:lpstr>
      <vt:lpstr>Просмотр дополнительной информации</vt:lpstr>
      <vt:lpstr>Просмотр дополнительной информации</vt:lpstr>
      <vt:lpstr>Просмотр дополнительной информации</vt:lpstr>
      <vt:lpstr>Просмотр дополнительной информации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Максим</cp:lastModifiedBy>
  <cp:revision>33</cp:revision>
  <dcterms:created xsi:type="dcterms:W3CDTF">2021-07-29T09:44:14Z</dcterms:created>
  <dcterms:modified xsi:type="dcterms:W3CDTF">2023-05-20T13:02:54Z</dcterms:modified>
</cp:coreProperties>
</file>